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63" r:id="rId5"/>
    <p:sldId id="264" r:id="rId6"/>
    <p:sldId id="259" r:id="rId7"/>
    <p:sldId id="265" r:id="rId8"/>
    <p:sldId id="266" r:id="rId9"/>
    <p:sldId id="262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7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3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2362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544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10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27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499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717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38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627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44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655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7164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3/24/2022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866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88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3.sv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4CA2EAD-E7C7-4F64-924A-52D34FD75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D2EFB-E976-4D4C-ABB1-0CCBF27BBB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5975" y="1080000"/>
            <a:ext cx="6307200" cy="2185200"/>
          </a:xfrm>
        </p:spPr>
        <p:txBody>
          <a:bodyPr>
            <a:normAutofit/>
          </a:bodyPr>
          <a:lstStyle/>
          <a:p>
            <a:r>
              <a:rPr lang="en-US" dirty="0"/>
              <a:t>Waterfront Recreation Sites in Philly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920E5A-850E-4882-8E81-BDB4949E3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75975" y="4068000"/>
            <a:ext cx="6307200" cy="1710500"/>
          </a:xfrm>
        </p:spPr>
        <p:txBody>
          <a:bodyPr>
            <a:normAutofit/>
          </a:bodyPr>
          <a:lstStyle/>
          <a:p>
            <a:r>
              <a:rPr lang="en-US" dirty="0"/>
              <a:t>CPLN 680 Capstone</a:t>
            </a:r>
          </a:p>
          <a:p>
            <a:r>
              <a:rPr lang="en-US" dirty="0"/>
              <a:t>Rui Jiang</a:t>
            </a:r>
          </a:p>
        </p:txBody>
      </p:sp>
      <p:pic>
        <p:nvPicPr>
          <p:cNvPr id="4" name="Picture 3" descr="Orange origami boat in front and white origami boats at its back">
            <a:extLst>
              <a:ext uri="{FF2B5EF4-FFF2-40B4-BE49-F238E27FC236}">
                <a16:creationId xmlns:a16="http://schemas.microsoft.com/office/drawing/2014/main" id="{AE9B186D-5261-EB1F-2C74-BDE505C45A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41" r="17850" b="-1"/>
          <a:stretch/>
        </p:blipFill>
        <p:spPr>
          <a:xfrm>
            <a:off x="20" y="10"/>
            <a:ext cx="3863955" cy="68579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59575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Park scene with solid fill">
            <a:extLst>
              <a:ext uri="{FF2B5EF4-FFF2-40B4-BE49-F238E27FC236}">
                <a16:creationId xmlns:a16="http://schemas.microsoft.com/office/drawing/2014/main" id="{531BC029-3898-4530-9485-1D535729FE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8344" y="2621442"/>
            <a:ext cx="495311" cy="49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2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EBC1D-529D-4516-B5D8-2C367644E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C1F59-462A-4472-8ED3-987B48924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Race Street Pier, Delaware River Waterfront, Philadelphia">
            <a:extLst>
              <a:ext uri="{FF2B5EF4-FFF2-40B4-BE49-F238E27FC236}">
                <a16:creationId xmlns:a16="http://schemas.microsoft.com/office/drawing/2014/main" id="{0CE753CF-1A9D-4A8F-8B2C-669F2F142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231C9B-6758-4E7B-A47B-164F354DC9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48092E-785D-4102-89E4-9CAA653BB7B6}"/>
              </a:ext>
            </a:extLst>
          </p:cNvPr>
          <p:cNvSpPr txBox="1">
            <a:spLocks/>
          </p:cNvSpPr>
          <p:nvPr/>
        </p:nvSpPr>
        <p:spPr>
          <a:xfrm>
            <a:off x="5075679" y="2712945"/>
            <a:ext cx="2040641" cy="633745"/>
          </a:xfrm>
          <a:prstGeom prst="rect">
            <a:avLst/>
          </a:prstGeom>
          <a:solidFill>
            <a:schemeClr val="bg2">
              <a:alpha val="57000"/>
            </a:schemeClr>
          </a:solidFill>
          <a:effectLst>
            <a:softEdge rad="127000"/>
          </a:effectLst>
        </p:spPr>
        <p:txBody>
          <a:bodyPr vert="horz" wrap="square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Thank you</a:t>
            </a:r>
          </a:p>
        </p:txBody>
      </p:sp>
      <p:pic>
        <p:nvPicPr>
          <p:cNvPr id="8" name="Graphic 7" descr="Park scene with solid fill">
            <a:extLst>
              <a:ext uri="{FF2B5EF4-FFF2-40B4-BE49-F238E27FC236}">
                <a16:creationId xmlns:a16="http://schemas.microsoft.com/office/drawing/2014/main" id="{38453F5A-499F-4CB6-B1B0-57BD47CEBF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28430" y="2782161"/>
            <a:ext cx="495311" cy="49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667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B65AA36A-D7CC-493C-A0EE-F8AC3564D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DDE927-1DCB-4145-BBAA-35BE6368A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369" y="395297"/>
            <a:ext cx="4078800" cy="1594282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/>
              <a:t>Background </a:t>
            </a:r>
            <a:br>
              <a:rPr lang="en-US" dirty="0"/>
            </a:br>
            <a:r>
              <a:rPr lang="en-US" dirty="0"/>
              <a:t>Delaware </a:t>
            </a:r>
            <a:r>
              <a:rPr lang="en-US" altLang="zh-CN" dirty="0"/>
              <a:t>River</a:t>
            </a:r>
            <a:endParaRPr lang="en-US" dirty="0"/>
          </a:p>
        </p:txBody>
      </p:sp>
      <p:pic>
        <p:nvPicPr>
          <p:cNvPr id="1026" name="Picture 2" descr="Race Street Pier, Delaware River Waterfront, Philadelphia">
            <a:extLst>
              <a:ext uri="{FF2B5EF4-FFF2-40B4-BE49-F238E27FC236}">
                <a16:creationId xmlns:a16="http://schemas.microsoft.com/office/drawing/2014/main" id="{B96AFD17-4C19-4A42-888B-6A5FFFF190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15" r="32035"/>
          <a:stretch/>
        </p:blipFill>
        <p:spPr bwMode="auto">
          <a:xfrm>
            <a:off x="717006" y="540000"/>
            <a:ext cx="5778000" cy="5778000"/>
          </a:xfrm>
          <a:custGeom>
            <a:avLst/>
            <a:gdLst/>
            <a:ahLst/>
            <a:cxnLst/>
            <a:rect l="l" t="t" r="r" b="b"/>
            <a:pathLst>
              <a:path w="5778000" h="5778000">
                <a:moveTo>
                  <a:pt x="2889000" y="0"/>
                </a:moveTo>
                <a:cubicBezTo>
                  <a:pt x="4484551" y="0"/>
                  <a:pt x="5778000" y="1293449"/>
                  <a:pt x="5778000" y="2889000"/>
                </a:cubicBezTo>
                <a:cubicBezTo>
                  <a:pt x="5778000" y="4484551"/>
                  <a:pt x="4484551" y="5778000"/>
                  <a:pt x="2889000" y="5778000"/>
                </a:cubicBezTo>
                <a:cubicBezTo>
                  <a:pt x="1293449" y="5778000"/>
                  <a:pt x="0" y="4484551"/>
                  <a:pt x="0" y="2889000"/>
                </a:cubicBezTo>
                <a:cubicBezTo>
                  <a:pt x="0" y="1293449"/>
                  <a:pt x="1293449" y="0"/>
                  <a:pt x="28890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29" name="Straight Connector 72">
            <a:extLst>
              <a:ext uri="{FF2B5EF4-FFF2-40B4-BE49-F238E27FC236}">
                <a16:creationId xmlns:a16="http://schemas.microsoft.com/office/drawing/2014/main" id="{1850A2DA-FC3C-4E59-9724-29CF2777D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81769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634F-5D26-4CB0-9BAA-2C1889833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369" y="2877018"/>
            <a:ext cx="4078800" cy="2901482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serves </a:t>
            </a:r>
            <a:r>
              <a:rPr lang="en-US" b="1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fifteen million </a:t>
            </a:r>
            <a:r>
              <a:rPr lang="en-US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people for drinking, fishing, kayaking, and other recreation</a:t>
            </a:r>
          </a:p>
          <a:p>
            <a:r>
              <a:rPr lang="en-US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a 27-mile stretch of the river needs improvement</a:t>
            </a:r>
          </a:p>
          <a:p>
            <a:r>
              <a:rPr lang="en-US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is considered safe for only secondary contact recreation for all time</a:t>
            </a:r>
          </a:p>
          <a:p>
            <a:endParaRPr lang="en-US" dirty="0"/>
          </a:p>
        </p:txBody>
      </p:sp>
      <p:pic>
        <p:nvPicPr>
          <p:cNvPr id="9" name="Graphic 8" descr="Park scene with solid fill">
            <a:extLst>
              <a:ext uri="{FF2B5EF4-FFF2-40B4-BE49-F238E27FC236}">
                <a16:creationId xmlns:a16="http://schemas.microsoft.com/office/drawing/2014/main" id="{86AB3D95-F7DA-44CB-832C-31BDE7A15F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27651" y="944782"/>
            <a:ext cx="495311" cy="495311"/>
          </a:xfrm>
          <a:prstGeom prst="rect">
            <a:avLst/>
          </a:prstGeom>
        </p:spPr>
      </p:pic>
      <p:pic>
        <p:nvPicPr>
          <p:cNvPr id="10" name="Graphic 9" descr="Fishing outline">
            <a:extLst>
              <a:ext uri="{FF2B5EF4-FFF2-40B4-BE49-F238E27FC236}">
                <a16:creationId xmlns:a16="http://schemas.microsoft.com/office/drawing/2014/main" id="{19BF32EC-5782-4988-A781-E789778654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82717" y="3660195"/>
            <a:ext cx="545722" cy="545722"/>
          </a:xfrm>
          <a:prstGeom prst="rect">
            <a:avLst/>
          </a:prstGeom>
        </p:spPr>
      </p:pic>
      <p:pic>
        <p:nvPicPr>
          <p:cNvPr id="11" name="Graphic 10" descr="Canoe outline">
            <a:extLst>
              <a:ext uri="{FF2B5EF4-FFF2-40B4-BE49-F238E27FC236}">
                <a16:creationId xmlns:a16="http://schemas.microsoft.com/office/drawing/2014/main" id="{58C258AE-FE75-4BCB-BAE1-E70855C15A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20487" y="3662104"/>
            <a:ext cx="545722" cy="545722"/>
          </a:xfrm>
          <a:prstGeom prst="rect">
            <a:avLst/>
          </a:prstGeom>
        </p:spPr>
      </p:pic>
      <p:pic>
        <p:nvPicPr>
          <p:cNvPr id="12" name="Graphic 11" descr="Water polo outline">
            <a:extLst>
              <a:ext uri="{FF2B5EF4-FFF2-40B4-BE49-F238E27FC236}">
                <a16:creationId xmlns:a16="http://schemas.microsoft.com/office/drawing/2014/main" id="{2A46B7C9-FA5F-495F-A6D7-C397C0878CB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58257" y="3662104"/>
            <a:ext cx="545722" cy="545722"/>
          </a:xfrm>
          <a:prstGeom prst="rect">
            <a:avLst/>
          </a:prstGeom>
        </p:spPr>
      </p:pic>
      <p:pic>
        <p:nvPicPr>
          <p:cNvPr id="5" name="Graphic 4" descr="Frappe Cup outline">
            <a:extLst>
              <a:ext uri="{FF2B5EF4-FFF2-40B4-BE49-F238E27FC236}">
                <a16:creationId xmlns:a16="http://schemas.microsoft.com/office/drawing/2014/main" id="{F78E2362-5C9E-431C-9A4C-51FF53BE48E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541028" y="3628664"/>
            <a:ext cx="545722" cy="54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601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ace Street Pier, Delaware River Waterfront, Philadelphia">
            <a:extLst>
              <a:ext uri="{FF2B5EF4-FFF2-40B4-BE49-F238E27FC236}">
                <a16:creationId xmlns:a16="http://schemas.microsoft.com/office/drawing/2014/main" id="{0CE753CF-1A9D-4A8F-8B2C-669F2F142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231C9B-6758-4E7B-A47B-164F354DC9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418D1F1-3167-4C35-8323-A9CF447CAA89}"/>
              </a:ext>
            </a:extLst>
          </p:cNvPr>
          <p:cNvSpPr txBox="1">
            <a:spLocks/>
          </p:cNvSpPr>
          <p:nvPr/>
        </p:nvSpPr>
        <p:spPr>
          <a:xfrm>
            <a:off x="9954665" y="217489"/>
            <a:ext cx="2040641" cy="633745"/>
          </a:xfrm>
          <a:prstGeom prst="rect">
            <a:avLst/>
          </a:prstGeom>
          <a:solidFill>
            <a:schemeClr val="bg2">
              <a:alpha val="57000"/>
            </a:schemeClr>
          </a:solidFill>
          <a:effectLst>
            <a:softEdge rad="127000"/>
          </a:effectLst>
        </p:spPr>
        <p:txBody>
          <a:bodyPr vert="horz" wrap="square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Motivation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6B8A261-3ECB-4A56-805A-460D2B7F02F0}"/>
              </a:ext>
            </a:extLst>
          </p:cNvPr>
          <p:cNvSpPr txBox="1">
            <a:spLocks/>
          </p:cNvSpPr>
          <p:nvPr/>
        </p:nvSpPr>
        <p:spPr>
          <a:xfrm>
            <a:off x="2503679" y="2187716"/>
            <a:ext cx="4078800" cy="2901482"/>
          </a:xfrm>
          <a:prstGeom prst="rect">
            <a:avLst/>
          </a:prstGeom>
          <a:solidFill>
            <a:schemeClr val="bg2"/>
          </a:solidFill>
          <a:effectLst>
            <a:softEdge rad="31750"/>
          </a:effectLst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60000" indent="-3600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1" kern="1200" spc="50" baseline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00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Tx/>
              <a:buNone/>
              <a:defRPr sz="2000" b="0" i="1" kern="1200" spc="50" baseline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indent="-3600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Find out the factors people would take in consideration when choose waterfront recreational sites</a:t>
            </a:r>
          </a:p>
          <a:p>
            <a:r>
              <a:rPr lang="en-US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Make list of factors that will influence the visiting experience but not already in the previous steps</a:t>
            </a:r>
          </a:p>
          <a:p>
            <a:r>
              <a:rPr lang="en-US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Make a dashboard that works both in computer and mobile phone for users for convenience in a different usage scenario.</a:t>
            </a:r>
          </a:p>
        </p:txBody>
      </p:sp>
      <p:pic>
        <p:nvPicPr>
          <p:cNvPr id="8" name="Content Placeholder 7" descr="Smart Phone outline">
            <a:extLst>
              <a:ext uri="{FF2B5EF4-FFF2-40B4-BE49-F238E27FC236}">
                <a16:creationId xmlns:a16="http://schemas.microsoft.com/office/drawing/2014/main" id="{5A7103B6-08E0-4F1F-9F47-FFFF86B3DB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04821" y="3773029"/>
            <a:ext cx="415530" cy="415530"/>
          </a:xfrm>
        </p:spPr>
      </p:pic>
      <p:pic>
        <p:nvPicPr>
          <p:cNvPr id="16" name="Graphic 15" descr="Park scene with solid fill">
            <a:extLst>
              <a:ext uri="{FF2B5EF4-FFF2-40B4-BE49-F238E27FC236}">
                <a16:creationId xmlns:a16="http://schemas.microsoft.com/office/drawing/2014/main" id="{BCCC063A-145B-44A8-991C-A84FA49D8A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10315" y="286705"/>
            <a:ext cx="495311" cy="495311"/>
          </a:xfrm>
          <a:prstGeom prst="rect">
            <a:avLst/>
          </a:prstGeom>
        </p:spPr>
      </p:pic>
      <p:pic>
        <p:nvPicPr>
          <p:cNvPr id="18" name="Graphic 17" descr="Internet outline">
            <a:extLst>
              <a:ext uri="{FF2B5EF4-FFF2-40B4-BE49-F238E27FC236}">
                <a16:creationId xmlns:a16="http://schemas.microsoft.com/office/drawing/2014/main" id="{88848FEC-390E-4026-BFE2-333B4E485B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31749" y="3695608"/>
            <a:ext cx="570372" cy="57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79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ace Street Pier, Delaware River Waterfront, Philadelphia">
            <a:extLst>
              <a:ext uri="{FF2B5EF4-FFF2-40B4-BE49-F238E27FC236}">
                <a16:creationId xmlns:a16="http://schemas.microsoft.com/office/drawing/2014/main" id="{0CE753CF-1A9D-4A8F-8B2C-669F2F142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231C9B-6758-4E7B-A47B-164F354DC9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6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Top Corners One Rounded and One Snipped 4">
            <a:extLst>
              <a:ext uri="{FF2B5EF4-FFF2-40B4-BE49-F238E27FC236}">
                <a16:creationId xmlns:a16="http://schemas.microsoft.com/office/drawing/2014/main" id="{577BAD8E-F660-468F-ABAF-450CC08CA766}"/>
              </a:ext>
            </a:extLst>
          </p:cNvPr>
          <p:cNvSpPr/>
          <p:nvPr/>
        </p:nvSpPr>
        <p:spPr>
          <a:xfrm>
            <a:off x="989400" y="1029034"/>
            <a:ext cx="10171084" cy="5394288"/>
          </a:xfrm>
          <a:prstGeom prst="snipRound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48092E-785D-4102-89E4-9CAA653BB7B6}"/>
              </a:ext>
            </a:extLst>
          </p:cNvPr>
          <p:cNvSpPr txBox="1">
            <a:spLocks/>
          </p:cNvSpPr>
          <p:nvPr/>
        </p:nvSpPr>
        <p:spPr>
          <a:xfrm>
            <a:off x="9954665" y="217489"/>
            <a:ext cx="2040641" cy="633745"/>
          </a:xfrm>
          <a:prstGeom prst="rect">
            <a:avLst/>
          </a:prstGeom>
          <a:solidFill>
            <a:schemeClr val="bg2">
              <a:alpha val="57000"/>
            </a:schemeClr>
          </a:solidFill>
          <a:effectLst>
            <a:softEdge rad="127000"/>
          </a:effectLst>
        </p:spPr>
        <p:txBody>
          <a:bodyPr vert="horz" wrap="square" lIns="91440" tIns="45720" rIns="91440" bIns="45720" rtlCol="0" anchor="b" anchorCtr="0">
            <a:normAutofit fontScale="70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Process &amp; Data</a:t>
            </a:r>
          </a:p>
        </p:txBody>
      </p:sp>
      <p:pic>
        <p:nvPicPr>
          <p:cNvPr id="7" name="Graphic 6" descr="Park scene with solid fill">
            <a:extLst>
              <a:ext uri="{FF2B5EF4-FFF2-40B4-BE49-F238E27FC236}">
                <a16:creationId xmlns:a16="http://schemas.microsoft.com/office/drawing/2014/main" id="{2BF248C8-5049-4E1F-B6E2-39F262B0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00404" y="286705"/>
            <a:ext cx="495311" cy="49531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59C469-B026-4DF0-A4E2-32F50F6BD16C}"/>
              </a:ext>
            </a:extLst>
          </p:cNvPr>
          <p:cNvSpPr txBox="1">
            <a:spLocks/>
          </p:cNvSpPr>
          <p:nvPr/>
        </p:nvSpPr>
        <p:spPr>
          <a:xfrm>
            <a:off x="1459305" y="1399563"/>
            <a:ext cx="9216202" cy="4803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000" indent="-3600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1" kern="1200" spc="50" baseline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00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Tx/>
              <a:buNone/>
              <a:defRPr sz="2000" b="0" i="1" kern="1200" spc="50" baseline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indent="-3600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List factors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	Finding data</a:t>
            </a:r>
          </a:p>
          <a:p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Research on factors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	Doing Analysis</a:t>
            </a:r>
          </a:p>
          <a:p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Find platform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	Organizing Description page and making page of “Build your own map”</a:t>
            </a:r>
          </a:p>
          <a:p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Conclusion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	 report &amp; dashboard</a:t>
            </a:r>
          </a:p>
          <a:p>
            <a:endParaRPr lang="en-US" dirty="0">
              <a:solidFill>
                <a:schemeClr val="bg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378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ace Street Pier, Delaware River Waterfront, Philadelphia">
            <a:extLst>
              <a:ext uri="{FF2B5EF4-FFF2-40B4-BE49-F238E27FC236}">
                <a16:creationId xmlns:a16="http://schemas.microsoft.com/office/drawing/2014/main" id="{0CE753CF-1A9D-4A8F-8B2C-669F2F142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231C9B-6758-4E7B-A47B-164F354DC9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6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Top Corners One Rounded and One Snipped 4">
            <a:extLst>
              <a:ext uri="{FF2B5EF4-FFF2-40B4-BE49-F238E27FC236}">
                <a16:creationId xmlns:a16="http://schemas.microsoft.com/office/drawing/2014/main" id="{577BAD8E-F660-468F-ABAF-450CC08CA766}"/>
              </a:ext>
            </a:extLst>
          </p:cNvPr>
          <p:cNvSpPr/>
          <p:nvPr/>
        </p:nvSpPr>
        <p:spPr>
          <a:xfrm>
            <a:off x="989400" y="1029034"/>
            <a:ext cx="10171084" cy="5394288"/>
          </a:xfrm>
          <a:prstGeom prst="snipRound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48092E-785D-4102-89E4-9CAA653BB7B6}"/>
              </a:ext>
            </a:extLst>
          </p:cNvPr>
          <p:cNvSpPr txBox="1">
            <a:spLocks/>
          </p:cNvSpPr>
          <p:nvPr/>
        </p:nvSpPr>
        <p:spPr>
          <a:xfrm>
            <a:off x="9954665" y="217489"/>
            <a:ext cx="2040641" cy="633745"/>
          </a:xfrm>
          <a:prstGeom prst="rect">
            <a:avLst/>
          </a:prstGeom>
          <a:solidFill>
            <a:schemeClr val="bg2">
              <a:alpha val="57000"/>
            </a:schemeClr>
          </a:solidFill>
          <a:effectLst>
            <a:softEdge rad="127000"/>
          </a:effectLst>
        </p:spPr>
        <p:txBody>
          <a:bodyPr vert="horz" wrap="square" lIns="91440" tIns="45720" rIns="91440" bIns="45720" rtlCol="0" anchor="b" anchorCtr="0">
            <a:normAutofit fontScale="70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Process &amp; Data</a:t>
            </a:r>
          </a:p>
        </p:txBody>
      </p:sp>
      <p:pic>
        <p:nvPicPr>
          <p:cNvPr id="7" name="Graphic 6" descr="Park scene with solid fill">
            <a:extLst>
              <a:ext uri="{FF2B5EF4-FFF2-40B4-BE49-F238E27FC236}">
                <a16:creationId xmlns:a16="http://schemas.microsoft.com/office/drawing/2014/main" id="{2BF248C8-5049-4E1F-B6E2-39F262B0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00404" y="286705"/>
            <a:ext cx="495311" cy="49531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59C469-B026-4DF0-A4E2-32F50F6BD16C}"/>
              </a:ext>
            </a:extLst>
          </p:cNvPr>
          <p:cNvSpPr txBox="1">
            <a:spLocks/>
          </p:cNvSpPr>
          <p:nvPr/>
        </p:nvSpPr>
        <p:spPr>
          <a:xfrm>
            <a:off x="1459305" y="1399563"/>
            <a:ext cx="9216202" cy="4803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000" indent="-3600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1" kern="1200" spc="50" baseline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00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Tx/>
              <a:buNone/>
              <a:defRPr sz="2000" b="0" i="1" kern="1200" spc="50" baseline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indent="-3600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List factors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	Finding data</a:t>
            </a:r>
          </a:p>
          <a:p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Research on factors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	Doing Analysis</a:t>
            </a:r>
          </a:p>
          <a:p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Find platform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	Organizing Description page and making page of “Build your own map”</a:t>
            </a:r>
          </a:p>
          <a:p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Conclusion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	 report &amp; dashboard</a:t>
            </a:r>
          </a:p>
          <a:p>
            <a:endParaRPr lang="en-US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3" name="Graphic 2" descr="Badge Tick1 outline">
            <a:extLst>
              <a:ext uri="{FF2B5EF4-FFF2-40B4-BE49-F238E27FC236}">
                <a16:creationId xmlns:a16="http://schemas.microsoft.com/office/drawing/2014/main" id="{196905F7-3563-4B80-842B-00AFA53497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83883" y="1549525"/>
            <a:ext cx="292599" cy="292599"/>
          </a:xfrm>
          <a:prstGeom prst="rect">
            <a:avLst/>
          </a:prstGeom>
        </p:spPr>
      </p:pic>
      <p:pic>
        <p:nvPicPr>
          <p:cNvPr id="11" name="Graphic 10" descr="Badge Tick1 outline">
            <a:extLst>
              <a:ext uri="{FF2B5EF4-FFF2-40B4-BE49-F238E27FC236}">
                <a16:creationId xmlns:a16="http://schemas.microsoft.com/office/drawing/2014/main" id="{4EFDA6F7-D1AA-4F09-8474-4DD110C22F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76482" y="3742974"/>
            <a:ext cx="292599" cy="292599"/>
          </a:xfrm>
          <a:prstGeom prst="rect">
            <a:avLst/>
          </a:prstGeom>
        </p:spPr>
      </p:pic>
      <p:pic>
        <p:nvPicPr>
          <p:cNvPr id="12" name="Graphic 11" descr="Hourglass Finished outline">
            <a:extLst>
              <a:ext uri="{FF2B5EF4-FFF2-40B4-BE49-F238E27FC236}">
                <a16:creationId xmlns:a16="http://schemas.microsoft.com/office/drawing/2014/main" id="{F32F34DB-18A9-4AA9-AF8A-DF56717700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138823" y="2625147"/>
            <a:ext cx="292599" cy="29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037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text, water, bridge, outdoor&#10;&#10;Description automatically generated">
            <a:extLst>
              <a:ext uri="{FF2B5EF4-FFF2-40B4-BE49-F238E27FC236}">
                <a16:creationId xmlns:a16="http://schemas.microsoft.com/office/drawing/2014/main" id="{DEDC70DA-37F5-4C5A-B733-0638AE8E3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9301"/>
            <a:ext cx="12192000" cy="594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920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map&#10;&#10;Description automatically generated">
            <a:extLst>
              <a:ext uri="{FF2B5EF4-FFF2-40B4-BE49-F238E27FC236}">
                <a16:creationId xmlns:a16="http://schemas.microsoft.com/office/drawing/2014/main" id="{F4546E28-1BA1-444E-B799-5809C78AF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4025"/>
            <a:ext cx="12192000" cy="594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236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354CF4D-0DF8-4725-B35D-89843179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AC7E1238-E6E3-4A8F-B6D7-E78CD5AA8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4772"/>
            <a:ext cx="12191999" cy="594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96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EBC1D-529D-4516-B5D8-2C367644E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C1F59-462A-4472-8ED3-987B48924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Race Street Pier, Delaware River Waterfront, Philadelphia">
            <a:extLst>
              <a:ext uri="{FF2B5EF4-FFF2-40B4-BE49-F238E27FC236}">
                <a16:creationId xmlns:a16="http://schemas.microsoft.com/office/drawing/2014/main" id="{0CE753CF-1A9D-4A8F-8B2C-669F2F142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231C9B-6758-4E7B-A47B-164F354DC9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48092E-785D-4102-89E4-9CAA653BB7B6}"/>
              </a:ext>
            </a:extLst>
          </p:cNvPr>
          <p:cNvSpPr txBox="1">
            <a:spLocks/>
          </p:cNvSpPr>
          <p:nvPr/>
        </p:nvSpPr>
        <p:spPr>
          <a:xfrm>
            <a:off x="9954665" y="217489"/>
            <a:ext cx="2040641" cy="633745"/>
          </a:xfrm>
          <a:prstGeom prst="rect">
            <a:avLst/>
          </a:prstGeom>
          <a:solidFill>
            <a:schemeClr val="bg2">
              <a:alpha val="57000"/>
            </a:schemeClr>
          </a:solidFill>
          <a:effectLst>
            <a:softEdge rad="127000"/>
          </a:effectLst>
        </p:spPr>
        <p:txBody>
          <a:bodyPr vert="horz" wrap="square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Next Step</a:t>
            </a:r>
          </a:p>
        </p:txBody>
      </p:sp>
      <p:pic>
        <p:nvPicPr>
          <p:cNvPr id="7" name="Graphic 6" descr="Park scene with solid fill">
            <a:extLst>
              <a:ext uri="{FF2B5EF4-FFF2-40B4-BE49-F238E27FC236}">
                <a16:creationId xmlns:a16="http://schemas.microsoft.com/office/drawing/2014/main" id="{2BF248C8-5049-4E1F-B6E2-39F262B01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00404" y="286705"/>
            <a:ext cx="495311" cy="495311"/>
          </a:xfrm>
          <a:prstGeom prst="rect">
            <a:avLst/>
          </a:prstGeom>
        </p:spPr>
      </p:pic>
      <p:sp>
        <p:nvSpPr>
          <p:cNvPr id="8" name="Rectangle: Top Corners One Rounded and One Snipped 7">
            <a:extLst>
              <a:ext uri="{FF2B5EF4-FFF2-40B4-BE49-F238E27FC236}">
                <a16:creationId xmlns:a16="http://schemas.microsoft.com/office/drawing/2014/main" id="{7A479A13-D920-40B1-8124-C2B54ECCC6E4}"/>
              </a:ext>
            </a:extLst>
          </p:cNvPr>
          <p:cNvSpPr/>
          <p:nvPr/>
        </p:nvSpPr>
        <p:spPr>
          <a:xfrm>
            <a:off x="989400" y="1029034"/>
            <a:ext cx="10171084" cy="5394288"/>
          </a:xfrm>
          <a:prstGeom prst="snipRound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262946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AnalogousFromRegularSeedRightStep">
      <a:dk1>
        <a:srgbClr val="000000"/>
      </a:dk1>
      <a:lt1>
        <a:srgbClr val="FFFFFF"/>
      </a:lt1>
      <a:dk2>
        <a:srgbClr val="412D24"/>
      </a:dk2>
      <a:lt2>
        <a:srgbClr val="E2E8E7"/>
      </a:lt2>
      <a:accent1>
        <a:srgbClr val="E7293F"/>
      </a:accent1>
      <a:accent2>
        <a:srgbClr val="D55117"/>
      </a:accent2>
      <a:accent3>
        <a:srgbClr val="CB9C24"/>
      </a:accent3>
      <a:accent4>
        <a:srgbClr val="98AD13"/>
      </a:accent4>
      <a:accent5>
        <a:srgbClr val="64B821"/>
      </a:accent5>
      <a:accent6>
        <a:srgbClr val="1ABD15"/>
      </a:accent6>
      <a:hlink>
        <a:srgbClr val="309287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</TotalTime>
  <Words>176</Words>
  <Application>Microsoft Office PowerPoint</Application>
  <PresentationFormat>Widescreen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Avenir Next LT Pro</vt:lpstr>
      <vt:lpstr>Calibri</vt:lpstr>
      <vt:lpstr>Goudy Old Style</vt:lpstr>
      <vt:lpstr>Wingdings</vt:lpstr>
      <vt:lpstr>FrostyVTI</vt:lpstr>
      <vt:lpstr>Waterfront Recreation Sites in Philly</vt:lpstr>
      <vt:lpstr>Background  Delaware River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Waterfront Recreation Sites in Philly</dc:title>
  <dc:creator>Rachel Jiang</dc:creator>
  <cp:lastModifiedBy>Rachel Jiang</cp:lastModifiedBy>
  <cp:revision>3</cp:revision>
  <dcterms:created xsi:type="dcterms:W3CDTF">2022-03-24T13:19:11Z</dcterms:created>
  <dcterms:modified xsi:type="dcterms:W3CDTF">2022-03-25T01:19:17Z</dcterms:modified>
</cp:coreProperties>
</file>

<file path=docProps/thumbnail.jpeg>
</file>